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handoutMasterIdLst>
    <p:handoutMasterId r:id="rId33"/>
  </p:handoutMasterIdLst>
  <p:sldIdLst>
    <p:sldId id="258" r:id="rId2"/>
    <p:sldId id="257" r:id="rId3"/>
    <p:sldId id="307" r:id="rId4"/>
    <p:sldId id="263" r:id="rId5"/>
    <p:sldId id="260" r:id="rId6"/>
    <p:sldId id="261" r:id="rId7"/>
    <p:sldId id="306" r:id="rId8"/>
    <p:sldId id="264" r:id="rId9"/>
    <p:sldId id="266" r:id="rId10"/>
    <p:sldId id="267" r:id="rId11"/>
    <p:sldId id="268" r:id="rId12"/>
    <p:sldId id="269" r:id="rId13"/>
    <p:sldId id="273" r:id="rId14"/>
    <p:sldId id="291" r:id="rId15"/>
    <p:sldId id="304" r:id="rId16"/>
    <p:sldId id="301" r:id="rId17"/>
    <p:sldId id="302" r:id="rId18"/>
    <p:sldId id="303" r:id="rId19"/>
    <p:sldId id="276" r:id="rId20"/>
    <p:sldId id="300" r:id="rId21"/>
    <p:sldId id="274" r:id="rId22"/>
    <p:sldId id="283" r:id="rId23"/>
    <p:sldId id="292" r:id="rId24"/>
    <p:sldId id="293" r:id="rId25"/>
    <p:sldId id="296" r:id="rId26"/>
    <p:sldId id="305" r:id="rId27"/>
    <p:sldId id="299" r:id="rId28"/>
    <p:sldId id="275" r:id="rId29"/>
    <p:sldId id="270" r:id="rId30"/>
    <p:sldId id="290" r:id="rId31"/>
    <p:sldId id="259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90"/>
    <p:restoredTop sz="94607"/>
  </p:normalViewPr>
  <p:slideViewPr>
    <p:cSldViewPr snapToGrid="0" snapToObjects="1">
      <p:cViewPr varScale="1">
        <p:scale>
          <a:sx n="113" d="100"/>
          <a:sy n="113" d="100"/>
        </p:scale>
        <p:origin x="734" y="91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6115A-C053-5240-ACE0-C75D00E7EA4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ADA1F8-2DE3-234D-B5B9-37D9284F6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27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058" y="1157677"/>
            <a:ext cx="8695884" cy="3232653"/>
          </a:xfrm>
        </p:spPr>
        <p:txBody>
          <a:bodyPr/>
          <a:lstStyle>
            <a:lvl1pPr marL="0" indent="0" algn="l">
              <a:buNone/>
              <a:defRPr>
                <a:solidFill>
                  <a:srgbClr val="14131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24058" y="218486"/>
            <a:ext cx="869588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836" y="1158241"/>
            <a:ext cx="8744328" cy="32199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99836" y="206375"/>
            <a:ext cx="874432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74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836" y="1155859"/>
            <a:ext cx="4143564" cy="2872581"/>
          </a:xfrm>
        </p:spPr>
        <p:txBody>
          <a:bodyPr/>
          <a:lstStyle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76749" y="1155859"/>
            <a:ext cx="4482553" cy="2872581"/>
          </a:xfrm>
        </p:spPr>
        <p:txBody>
          <a:bodyPr/>
          <a:lstStyle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99837" y="224542"/>
            <a:ext cx="8759466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37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28600" y="1075267"/>
            <a:ext cx="8686800" cy="1076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257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197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0" y="1163321"/>
            <a:ext cx="5028010" cy="285496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163321"/>
            <a:ext cx="3350419" cy="2854960"/>
          </a:xfrm>
        </p:spPr>
        <p:txBody>
          <a:bodyPr/>
          <a:lstStyle>
            <a:lvl1pPr marL="0" indent="0">
              <a:buNone/>
              <a:defRPr sz="24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28600" y="206375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2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0" y="1163320"/>
            <a:ext cx="5036476" cy="2875555"/>
          </a:xfrm>
        </p:spPr>
        <p:txBody>
          <a:bodyPr/>
          <a:lstStyle>
            <a:lvl1pPr marL="0" indent="0">
              <a:buNone/>
              <a:defRPr sz="24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163320"/>
            <a:ext cx="3350420" cy="2875555"/>
          </a:xfrm>
        </p:spPr>
        <p:txBody>
          <a:bodyPr/>
          <a:lstStyle>
            <a:lvl1pPr marL="0" indent="0">
              <a:buNone/>
              <a:defRPr sz="24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28599" y="206375"/>
            <a:ext cx="869526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70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9835" y="1158240"/>
            <a:ext cx="8738273" cy="3226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9835" y="206375"/>
            <a:ext cx="873827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CB67D-C5C5-F247-BDC1-AC10334AF9B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4546600"/>
            <a:ext cx="9144000" cy="5969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6" r:id="rId4"/>
    <p:sldLayoutId id="2147483667" r:id="rId5"/>
    <p:sldLayoutId id="2147483668" r:id="rId6"/>
    <p:sldLayoutId id="2147483669" r:id="rId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 Black" pitchFamily="34" charset="0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iastate.edu/TTOFQA" TargetMode="External"/><Relationship Id="rId2" Type="http://schemas.openxmlformats.org/officeDocument/2006/relationships/hyperlink" Target="https://posit.cloud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SUEOGTP/MAGIC2024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r.geocompx.org/" TargetMode="External"/><Relationship Id="rId3" Type="http://schemas.openxmlformats.org/officeDocument/2006/relationships/hyperlink" Target="https://posit.co/download/rstudio-desktop/" TargetMode="External"/><Relationship Id="rId7" Type="http://schemas.openxmlformats.org/officeDocument/2006/relationships/hyperlink" Target="https://r.esri.com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-ArcGIS/" TargetMode="External"/><Relationship Id="rId5" Type="http://schemas.openxmlformats.org/officeDocument/2006/relationships/hyperlink" Target="https://r-spatial.github.io/sf/" TargetMode="External"/><Relationship Id="rId10" Type="http://schemas.openxmlformats.org/officeDocument/2006/relationships/hyperlink" Target="https://github.com/rstudio/cheatsheets/blob/main/sf.pdf" TargetMode="External"/><Relationship Id="rId4" Type="http://schemas.openxmlformats.org/officeDocument/2006/relationships/hyperlink" Target="https://www.tidyverse.org/" TargetMode="External"/><Relationship Id="rId9" Type="http://schemas.openxmlformats.org/officeDocument/2006/relationships/hyperlink" Target="https://walker-data.com/census-r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tension.iastate.edu/diversity/ext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jaym@iastate.edu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extension.iastate.edu/diversity/ext" TargetMode="External"/><Relationship Id="rId4" Type="http://schemas.openxmlformats.org/officeDocument/2006/relationships/hyperlink" Target="mailto:cjs@iastate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E3046-C86A-4841-9B74-702B45BB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Spatial Data Science and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31309-83B7-217D-396F-6D263BEFFC2A}"/>
              </a:ext>
            </a:extLst>
          </p:cNvPr>
          <p:cNvSpPr txBox="1"/>
          <p:nvPr/>
        </p:nvSpPr>
        <p:spPr>
          <a:xfrm>
            <a:off x="853440" y="2571750"/>
            <a:ext cx="7524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Jay Maxwell, Data Analyst, ISU Extension and Outreach</a:t>
            </a:r>
          </a:p>
          <a:p>
            <a:r>
              <a:rPr lang="en-US"/>
              <a:t>Christopher Seeger, </a:t>
            </a:r>
          </a:p>
        </p:txBody>
      </p:sp>
    </p:spTree>
    <p:extLst>
      <p:ext uri="{BB962C8B-B14F-4D97-AF65-F5344CB8AC3E}">
        <p14:creationId xmlns:p14="http://schemas.microsoft.com/office/powerpoint/2010/main" val="4026586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0C572-1272-4B9E-5E9F-45E9389A4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876879D-61E1-B62D-D527-0952D34B5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8" y="1157677"/>
            <a:ext cx="3890742" cy="3232653"/>
          </a:xfrm>
        </p:spPr>
        <p:txBody>
          <a:bodyPr/>
          <a:lstStyle/>
          <a:p>
            <a:r>
              <a:rPr lang="en-US" sz="2000" b="1"/>
              <a:t>Environment Tab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Shows objects in workspace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Can clear all or selected objects from memory</a:t>
            </a:r>
          </a:p>
          <a:p>
            <a:r>
              <a:rPr lang="en-US" sz="2000" b="1"/>
              <a:t>History Tab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A running list of all commands issued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DC5BD7-C317-4FC6-96C8-B475CEE2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Rstudio / Posit Cloud Tour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922AB-2EEA-8215-3EF3-B233A0C6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10610" y="1350030"/>
            <a:ext cx="4693741" cy="2349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C1E6B6-5778-F277-558D-5CE9D4536F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20345" y="330883"/>
            <a:ext cx="1007883" cy="48397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6577CC-607F-EECB-C407-34CEE6D57972}"/>
              </a:ext>
            </a:extLst>
          </p:cNvPr>
          <p:cNvSpPr/>
          <p:nvPr/>
        </p:nvSpPr>
        <p:spPr>
          <a:xfrm>
            <a:off x="8316289" y="328247"/>
            <a:ext cx="517743" cy="3112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89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7EAE7-F095-C6DE-A7DE-13926BAC7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D8E820A-16D5-D427-05A9-DD7B6D0F77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8" y="1157677"/>
            <a:ext cx="3890742" cy="3232653"/>
          </a:xfrm>
        </p:spPr>
        <p:txBody>
          <a:bodyPr/>
          <a:lstStyle/>
          <a:p>
            <a:r>
              <a:rPr lang="en-US" sz="2200" b="1"/>
              <a:t>Console Tab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Directly execute R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Displays R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Access R’s help system</a:t>
            </a:r>
          </a:p>
          <a:p>
            <a:r>
              <a:rPr lang="en-US" sz="2200" b="1"/>
              <a:t>Terminal Tab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Execute terminal commands from RStudio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DFDAF6-E80E-EEF4-D680-2197CE5AD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Rstudio / Posit Cloud Tour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E1C99-A817-4970-ECDC-8B7B56BE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32155" y="1583243"/>
            <a:ext cx="4250650" cy="1882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A8793-B51D-50B9-F2E8-E267F599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20345" y="330883"/>
            <a:ext cx="1007883" cy="48397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2516E8-631A-58E5-6062-3A1A7E8DDD01}"/>
              </a:ext>
            </a:extLst>
          </p:cNvPr>
          <p:cNvSpPr/>
          <p:nvPr/>
        </p:nvSpPr>
        <p:spPr>
          <a:xfrm>
            <a:off x="7812596" y="604434"/>
            <a:ext cx="517743" cy="23247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62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38089-06B7-BE81-2573-8052D0F68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6E634B5-7D11-D620-B3DF-025DDF661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8" y="1157677"/>
            <a:ext cx="3890742" cy="3232653"/>
          </a:xfrm>
        </p:spPr>
        <p:txBody>
          <a:bodyPr/>
          <a:lstStyle/>
          <a:p>
            <a:r>
              <a:rPr lang="en-US" sz="1800" b="1"/>
              <a:t>Files Tab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In-application file-browser</a:t>
            </a:r>
          </a:p>
          <a:p>
            <a:r>
              <a:rPr lang="en-US" sz="1800" b="1"/>
              <a:t>Plots Tab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Display area for graphic output</a:t>
            </a:r>
          </a:p>
          <a:p>
            <a:r>
              <a:rPr lang="en-US" sz="1800" b="1"/>
              <a:t>Packages Tab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GUI for package management</a:t>
            </a:r>
          </a:p>
          <a:p>
            <a:r>
              <a:rPr lang="en-US" sz="1800" b="1"/>
              <a:t>Help Tab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Display help system documents</a:t>
            </a:r>
          </a:p>
          <a:p>
            <a:r>
              <a:rPr lang="en-US" sz="1800" b="1"/>
              <a:t>Viewer &amp; Presentation Tabs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Display special content</a:t>
            </a:r>
          </a:p>
          <a:p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79C561-3BBD-B7B8-D2BC-B4D4C837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Rstudio / Posit Cloud Tour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AFFBE-C416-D2A5-7ED0-503B28BC72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95019" y="1518120"/>
            <a:ext cx="4724923" cy="2013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3913DD-7B9A-BD57-9687-833577E4C8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20345" y="330883"/>
            <a:ext cx="1007883" cy="48397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453192-1043-E42C-8CCE-FA74FAB68C21}"/>
              </a:ext>
            </a:extLst>
          </p:cNvPr>
          <p:cNvSpPr/>
          <p:nvPr/>
        </p:nvSpPr>
        <p:spPr>
          <a:xfrm>
            <a:off x="8308541" y="525674"/>
            <a:ext cx="517743" cy="3112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02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B5517-E2F4-1D74-0494-6D63810E6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1CD031E-E2DB-8321-714B-608E0124E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8" y="955423"/>
            <a:ext cx="8695883" cy="3232653"/>
          </a:xfrm>
        </p:spPr>
        <p:txBody>
          <a:bodyPr/>
          <a:lstStyle/>
          <a:p>
            <a:r>
              <a:rPr lang="en-US" sz="2000"/>
              <a:t>Create a free account on Posit cloud </a:t>
            </a:r>
            <a:r>
              <a:rPr lang="en-US" sz="2000">
                <a:hlinkClick r:id="rId2"/>
              </a:rPr>
              <a:t>https://posit.cloud</a:t>
            </a:r>
            <a:endParaRPr lang="en-US" sz="2000"/>
          </a:p>
          <a:p>
            <a:endParaRPr lang="en-US" sz="2000"/>
          </a:p>
          <a:p>
            <a:r>
              <a:rPr lang="en-US" sz="2000"/>
              <a:t>Then, follow this link to access our workspace</a:t>
            </a:r>
          </a:p>
          <a:p>
            <a:r>
              <a:rPr lang="en-US" sz="2000">
                <a:hlinkClick r:id="rId3"/>
              </a:rPr>
              <a:t>https://go.iastate.edu/TTOFQA</a:t>
            </a:r>
            <a:endParaRPr lang="en-US" sz="2000"/>
          </a:p>
          <a:p>
            <a:r>
              <a:rPr lang="en-US" sz="2000"/>
              <a:t>(This server will only be available during this session.)</a:t>
            </a:r>
          </a:p>
          <a:p>
            <a:endParaRPr lang="en-US" sz="2000"/>
          </a:p>
          <a:p>
            <a:r>
              <a:rPr lang="en-US" sz="2000"/>
              <a:t>Alternate: Download R &amp; RStudio to your laptop</a:t>
            </a:r>
            <a:br>
              <a:rPr lang="en-US" sz="2000"/>
            </a:br>
            <a:r>
              <a:rPr lang="en-US" sz="2000"/>
              <a:t>                 Download workshop data from GitHub: </a:t>
            </a:r>
            <a:r>
              <a:rPr lang="en-US" sz="2000">
                <a:hlinkClick r:id="rId4"/>
              </a:rPr>
              <a:t>https://github.com/ISUEOGTP/MAGIC2024</a:t>
            </a:r>
            <a:endParaRPr lang="en-US" sz="2000"/>
          </a:p>
          <a:p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4D70E1-3E97-7A76-62AC-25EBD01CA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Break 1</a:t>
            </a:r>
          </a:p>
        </p:txBody>
      </p:sp>
    </p:spTree>
    <p:extLst>
      <p:ext uri="{BB962C8B-B14F-4D97-AF65-F5344CB8AC3E}">
        <p14:creationId xmlns:p14="http://schemas.microsoft.com/office/powerpoint/2010/main" val="855375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5DDB1-7B32-B4B5-3F6A-246155F9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E57BF68-15D2-5F76-0BDE-2AB0C996A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8" y="1157677"/>
            <a:ext cx="4347942" cy="3232653"/>
          </a:xfrm>
        </p:spPr>
        <p:txBody>
          <a:bodyPr/>
          <a:lstStyle/>
          <a:p>
            <a:r>
              <a:rPr lang="en-US"/>
              <a:t>Covers more than we can during a short workshop at a conference.</a:t>
            </a:r>
          </a:p>
          <a:p>
            <a:r>
              <a:rPr lang="en-US"/>
              <a:t>The author is a key developer of Tidyverse packages.</a:t>
            </a:r>
          </a:p>
          <a:p>
            <a:r>
              <a:rPr lang="en-US"/>
              <a:t>Online book is FREE!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F53AE1-87D9-4ED3-33EB-7C4AC09A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 for Data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BFA1F-0382-5C29-F06F-3B061AA4F7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50611" y="458642"/>
            <a:ext cx="2999589" cy="38432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BEF215-9DF5-3A98-0739-91A992DCCDEA}"/>
              </a:ext>
            </a:extLst>
          </p:cNvPr>
          <p:cNvSpPr txBox="1"/>
          <p:nvPr/>
        </p:nvSpPr>
        <p:spPr>
          <a:xfrm>
            <a:off x="1002920" y="3932533"/>
            <a:ext cx="562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Lucida Sans Typewriter" panose="020B0509030504030204" pitchFamily="49" charset="0"/>
              </a:rPr>
              <a:t>https://r4ds.hadley.nz/</a:t>
            </a:r>
          </a:p>
        </p:txBody>
      </p:sp>
    </p:spTree>
    <p:extLst>
      <p:ext uri="{BB962C8B-B14F-4D97-AF65-F5344CB8AC3E}">
        <p14:creationId xmlns:p14="http://schemas.microsoft.com/office/powerpoint/2010/main" val="10657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3841F-702C-68DF-2E14-FADEFCF87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C86305B-4088-D191-55BB-78ABB7047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8" y="1157677"/>
            <a:ext cx="3890742" cy="3232653"/>
          </a:xfrm>
        </p:spPr>
        <p:txBody>
          <a:bodyPr/>
          <a:lstStyle/>
          <a:p>
            <a:r>
              <a:rPr lang="en-US"/>
              <a:t>A collection of integrated packages with a consistent syntax designed for data science.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BEF41-D638-CD7C-70AF-F32DD01D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err="1"/>
              <a:t>Tidyverse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E8C0A-4BED-CEBF-C70F-2598C0497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611" y="444155"/>
            <a:ext cx="2999589" cy="38721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8A4B29-337D-4411-3FF4-CC8E4F96D1C6}"/>
              </a:ext>
            </a:extLst>
          </p:cNvPr>
          <p:cNvSpPr txBox="1"/>
          <p:nvPr/>
        </p:nvSpPr>
        <p:spPr>
          <a:xfrm>
            <a:off x="445571" y="3012062"/>
            <a:ext cx="562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latin typeface="Lucida Sans Typewriter" panose="020B0509030504030204" pitchFamily="49" charset="0"/>
              </a:rPr>
              <a:t>install.packages</a:t>
            </a:r>
            <a:r>
              <a:rPr lang="en-US">
                <a:latin typeface="Lucida Sans Typewriter" panose="020B0509030504030204" pitchFamily="49" charset="0"/>
              </a:rPr>
              <a:t>(“tidyverse”)</a:t>
            </a:r>
          </a:p>
        </p:txBody>
      </p:sp>
    </p:spTree>
    <p:extLst>
      <p:ext uri="{BB962C8B-B14F-4D97-AF65-F5344CB8AC3E}">
        <p14:creationId xmlns:p14="http://schemas.microsoft.com/office/powerpoint/2010/main" val="3015078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EA6B8-902E-65CB-4AA3-4D00D61DB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3B20D5E-0FAC-B7BE-95B0-373CA12F3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8" y="1437705"/>
            <a:ext cx="5205192" cy="2952625"/>
          </a:xfrm>
        </p:spPr>
        <p:txBody>
          <a:bodyPr/>
          <a:lstStyle/>
          <a:p>
            <a:r>
              <a:rPr lang="en-US" sz="1400"/>
              <a:t>Loads 9 “core” packages at once (they can be loaded singly to save resources)</a:t>
            </a:r>
          </a:p>
          <a:p>
            <a:r>
              <a:rPr lang="en-US" sz="1400" b="1"/>
              <a:t>ggplot</a:t>
            </a:r>
            <a:r>
              <a:rPr lang="en-US" sz="1400"/>
              <a:t> – Visualize data with plots and charts</a:t>
            </a:r>
          </a:p>
          <a:p>
            <a:r>
              <a:rPr lang="en-US" sz="1400" b="1"/>
              <a:t>tibble</a:t>
            </a:r>
            <a:r>
              <a:rPr lang="en-US" sz="1400"/>
              <a:t> – An updated data frame object</a:t>
            </a:r>
          </a:p>
          <a:p>
            <a:r>
              <a:rPr lang="en-US" sz="1400" b="1"/>
              <a:t>tidyr</a:t>
            </a:r>
            <a:r>
              <a:rPr lang="en-US" sz="1400"/>
              <a:t> – Reshape data frame (pivot_wider, pivot_longer)</a:t>
            </a:r>
          </a:p>
          <a:p>
            <a:r>
              <a:rPr lang="en-US" sz="1400" b="1"/>
              <a:t>readr</a:t>
            </a:r>
            <a:r>
              <a:rPr lang="en-US" sz="1400"/>
              <a:t> – Reads data from a variety of delimited files </a:t>
            </a:r>
          </a:p>
          <a:p>
            <a:r>
              <a:rPr lang="en-US" sz="1400" b="1"/>
              <a:t>purrr</a:t>
            </a:r>
            <a:r>
              <a:rPr lang="en-US" sz="1400"/>
              <a:t> – A set of tools for Functional Programming</a:t>
            </a:r>
          </a:p>
          <a:p>
            <a:r>
              <a:rPr lang="en-US" sz="1400" b="1"/>
              <a:t>dplyr</a:t>
            </a:r>
            <a:r>
              <a:rPr lang="en-US" sz="1400"/>
              <a:t> – Tools for data maninpulation (filter, mutate, select) </a:t>
            </a:r>
          </a:p>
          <a:p>
            <a:r>
              <a:rPr lang="en-US" sz="1400" b="1"/>
              <a:t>stringr</a:t>
            </a:r>
            <a:r>
              <a:rPr lang="en-US" sz="1400"/>
              <a:t> – A set of functions for manipulating text</a:t>
            </a:r>
          </a:p>
          <a:p>
            <a:r>
              <a:rPr lang="en-US" sz="1400" b="1"/>
              <a:t>forcats</a:t>
            </a:r>
            <a:r>
              <a:rPr lang="en-US" sz="1400"/>
              <a:t> – Tools for working with factors (categorical variables)</a:t>
            </a:r>
          </a:p>
          <a:p>
            <a:r>
              <a:rPr lang="en-US" sz="1400" b="1"/>
              <a:t>lubridate</a:t>
            </a:r>
            <a:r>
              <a:rPr lang="en-US" sz="1400"/>
              <a:t> – Straightforward functions for parsing date strings</a:t>
            </a:r>
          </a:p>
          <a:p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8F173B-7EEF-B9FC-4381-3B4FC8E0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err="1"/>
              <a:t>Tidyverse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4A138-163C-4691-2DDB-EBD6177D3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611" y="444155"/>
            <a:ext cx="2999589" cy="3872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D9D1CD-5B09-7410-0961-9CA351DD028F}"/>
              </a:ext>
            </a:extLst>
          </p:cNvPr>
          <p:cNvSpPr txBox="1"/>
          <p:nvPr/>
        </p:nvSpPr>
        <p:spPr>
          <a:xfrm>
            <a:off x="293801" y="1004079"/>
            <a:ext cx="389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Lucida Sans Typewriter" panose="020B0509030504030204" pitchFamily="49" charset="0"/>
              </a:rPr>
              <a:t>library(tidyverse)</a:t>
            </a:r>
          </a:p>
        </p:txBody>
      </p:sp>
    </p:spTree>
    <p:extLst>
      <p:ext uri="{BB962C8B-B14F-4D97-AF65-F5344CB8AC3E}">
        <p14:creationId xmlns:p14="http://schemas.microsoft.com/office/powerpoint/2010/main" val="3528353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80D4F-85E1-EC30-2084-5DF4F39B3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95C976F-0FCB-8050-2655-DF4B1190B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8" y="2737460"/>
            <a:ext cx="5205192" cy="1818580"/>
          </a:xfrm>
        </p:spPr>
        <p:txBody>
          <a:bodyPr/>
          <a:lstStyle/>
          <a:p>
            <a:r>
              <a:rPr lang="en-US" sz="1400"/>
              <a:t>The </a:t>
            </a:r>
            <a:r>
              <a:rPr lang="en-US" sz="1400" b="1"/>
              <a:t>pipe</a:t>
            </a:r>
            <a:r>
              <a:rPr lang="en-US" sz="1400"/>
              <a:t> operator links together multiple tools by allowing the output of one tool to be the input of the next tool. (Similar to ArcGIS Pro ModelBuilder.)</a:t>
            </a:r>
          </a:p>
          <a:p>
            <a:r>
              <a:rPr lang="en-US" sz="1400"/>
              <a:t>Both statements above are equivalent.</a:t>
            </a:r>
          </a:p>
          <a:p>
            <a:r>
              <a:rPr lang="en-US" sz="1400"/>
              <a:t>Makes code more readable.</a:t>
            </a:r>
          </a:p>
          <a:p>
            <a:r>
              <a:rPr lang="en-US" sz="1400"/>
              <a:t>So useful, a pipe operator has been added to base r:    </a:t>
            </a:r>
            <a:r>
              <a:rPr lang="en-US" sz="1400" b="1"/>
              <a:t>|&gt;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FE71FB-9424-376F-84F9-7F327064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err="1"/>
              <a:t>Tidyverse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85710-DA89-3CCE-9726-5A3393741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611" y="444155"/>
            <a:ext cx="2999589" cy="3872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6EFC0-F96A-FECC-934B-07E7A7139E06}"/>
              </a:ext>
            </a:extLst>
          </p:cNvPr>
          <p:cNvSpPr txBox="1"/>
          <p:nvPr/>
        </p:nvSpPr>
        <p:spPr>
          <a:xfrm>
            <a:off x="293801" y="1004079"/>
            <a:ext cx="572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Lucida Sans Typewriter" panose="020B0509030504030204" pitchFamily="49" charset="0"/>
              </a:rPr>
              <a:t>output &lt;- function_2(function_1(data))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E36983-5F8A-BB32-E7C8-662FB95AEA06}"/>
              </a:ext>
            </a:extLst>
          </p:cNvPr>
          <p:cNvSpPr txBox="1"/>
          <p:nvPr/>
        </p:nvSpPr>
        <p:spPr>
          <a:xfrm>
            <a:off x="293801" y="1399664"/>
            <a:ext cx="3956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Lucida Sans Typewriter" panose="020B0509030504030204" pitchFamily="49" charset="0"/>
              </a:rPr>
              <a:t>output &lt;- data </a:t>
            </a:r>
            <a:r>
              <a:rPr lang="en-US" b="1">
                <a:latin typeface="Lucida Sans Typewriter" panose="020B0509030504030204" pitchFamily="49" charset="0"/>
              </a:rPr>
              <a:t>%&gt;%</a:t>
            </a:r>
            <a:r>
              <a:rPr lang="en-US">
                <a:latin typeface="Lucida Sans Typewriter" panose="020B0509030504030204" pitchFamily="49" charset="0"/>
              </a:rPr>
              <a:t> </a:t>
            </a:r>
            <a:br>
              <a:rPr lang="en-US">
                <a:latin typeface="Lucida Sans Typewriter" panose="020B0509030504030204" pitchFamily="49" charset="0"/>
              </a:rPr>
            </a:br>
            <a:r>
              <a:rPr lang="en-US">
                <a:latin typeface="Lucida Sans Typewriter" panose="020B0509030504030204" pitchFamily="49" charset="0"/>
              </a:rPr>
              <a:t>          function_1() </a:t>
            </a:r>
            <a:r>
              <a:rPr lang="en-US" b="1">
                <a:latin typeface="Lucida Sans Typewriter" panose="020B0509030504030204" pitchFamily="49" charset="0"/>
              </a:rPr>
              <a:t>%&gt;%</a:t>
            </a:r>
            <a:br>
              <a:rPr lang="en-US">
                <a:latin typeface="Lucida Sans Typewriter" panose="020B0509030504030204" pitchFamily="49" charset="0"/>
              </a:rPr>
            </a:br>
            <a:r>
              <a:rPr lang="en-US">
                <a:latin typeface="Lucida Sans Typewriter" panose="020B0509030504030204" pitchFamily="49" charset="0"/>
              </a:rPr>
              <a:t>          function_2()</a:t>
            </a:r>
          </a:p>
        </p:txBody>
      </p:sp>
    </p:spTree>
    <p:extLst>
      <p:ext uri="{BB962C8B-B14F-4D97-AF65-F5344CB8AC3E}">
        <p14:creationId xmlns:p14="http://schemas.microsoft.com/office/powerpoint/2010/main" val="1428422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91EB2-924F-A384-046B-04B6FFA53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A4914CB-8350-4CBA-1217-7E6861CEF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227" y="1075736"/>
            <a:ext cx="6023209" cy="3321815"/>
          </a:xfrm>
        </p:spPr>
        <p:txBody>
          <a:bodyPr/>
          <a:lstStyle/>
          <a:p>
            <a:r>
              <a:rPr lang="en-US" sz="1600"/>
              <a:t>Non-core Tidyverse packages are not loaded with library(tidyverse) and must be added individually. </a:t>
            </a:r>
          </a:p>
          <a:p>
            <a:endParaRPr lang="en-US" sz="1600"/>
          </a:p>
          <a:p>
            <a:r>
              <a:rPr lang="en-US" sz="1600"/>
              <a:t>A few more (but not all) are listed below.</a:t>
            </a:r>
          </a:p>
          <a:p>
            <a:endParaRPr lang="en-US" sz="1600"/>
          </a:p>
          <a:p>
            <a:r>
              <a:rPr lang="en-US" sz="1600" b="1"/>
              <a:t>httr</a:t>
            </a:r>
            <a:r>
              <a:rPr lang="en-US" sz="1600"/>
              <a:t> – For working with web API requests</a:t>
            </a:r>
          </a:p>
          <a:p>
            <a:r>
              <a:rPr lang="en-US" sz="1600" b="1"/>
              <a:t>rvest</a:t>
            </a:r>
            <a:r>
              <a:rPr lang="en-US" sz="1600"/>
              <a:t> – web-scraping tools</a:t>
            </a:r>
          </a:p>
          <a:p>
            <a:r>
              <a:rPr lang="en-US" sz="1600" b="1"/>
              <a:t>readxl</a:t>
            </a:r>
            <a:r>
              <a:rPr lang="en-US" sz="1600"/>
              <a:t> – For reading XLS and XLSX files</a:t>
            </a:r>
          </a:p>
          <a:p>
            <a:r>
              <a:rPr lang="en-US" sz="1600" b="1"/>
              <a:t>googledrive</a:t>
            </a:r>
            <a:r>
              <a:rPr lang="en-US" sz="1600"/>
              <a:t> -  Interact with Google Drive files programmatically</a:t>
            </a:r>
          </a:p>
          <a:p>
            <a:r>
              <a:rPr lang="en-US" sz="1600" b="1"/>
              <a:t>haven</a:t>
            </a:r>
            <a:r>
              <a:rPr lang="en-US" sz="1600"/>
              <a:t> – read and write SAS, SPSS, and Stata data files</a:t>
            </a:r>
          </a:p>
          <a:p>
            <a:r>
              <a:rPr lang="en-US" sz="1600" b="1"/>
              <a:t>jsonlite</a:t>
            </a:r>
            <a:r>
              <a:rPr lang="en-US" sz="1600"/>
              <a:t> – Functions for working with JSON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EE276D-A69E-E039-B0FA-B25FA72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err="1"/>
              <a:t>Tidyverse</a:t>
            </a:r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BDC6F2-2DC4-A8CC-F683-3C7EC1BA995D}"/>
              </a:ext>
            </a:extLst>
          </p:cNvPr>
          <p:cNvGrpSpPr/>
          <p:nvPr/>
        </p:nvGrpSpPr>
        <p:grpSpPr>
          <a:xfrm>
            <a:off x="6182436" y="647111"/>
            <a:ext cx="2329111" cy="2665144"/>
            <a:chOff x="5418276" y="647111"/>
            <a:chExt cx="2329111" cy="2665144"/>
          </a:xfrm>
        </p:grpSpPr>
        <p:pic>
          <p:nvPicPr>
            <p:cNvPr id="8" name="Picture 7" descr="A person swinging a baseball bat&#10;&#10;Description automatically generated">
              <a:extLst>
                <a:ext uri="{FF2B5EF4-FFF2-40B4-BE49-F238E27FC236}">
                  <a16:creationId xmlns:a16="http://schemas.microsoft.com/office/drawing/2014/main" id="{BC9D8249-804A-23CF-F72E-C89DE27FF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8276" y="647111"/>
              <a:ext cx="910793" cy="1051207"/>
            </a:xfrm>
            <a:prstGeom prst="rect">
              <a:avLst/>
            </a:prstGeom>
          </p:spPr>
        </p:pic>
        <p:pic>
          <p:nvPicPr>
            <p:cNvPr id="12" name="Picture 11" descr="A red hexagon with a bunch of wheat&#10;&#10;Description automatically generated">
              <a:extLst>
                <a:ext uri="{FF2B5EF4-FFF2-40B4-BE49-F238E27FC236}">
                  <a16:creationId xmlns:a16="http://schemas.microsoft.com/office/drawing/2014/main" id="{06C1E30D-4494-8B65-5CDC-90EFC6D14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3512" y="647111"/>
              <a:ext cx="910793" cy="1051207"/>
            </a:xfrm>
            <a:prstGeom prst="rect">
              <a:avLst/>
            </a:prstGeom>
          </p:spPr>
        </p:pic>
        <p:pic>
          <p:nvPicPr>
            <p:cNvPr id="14" name="Picture 13" descr="A blue hexagon with a lighthouse logo&#10;&#10;Description automatically generated">
              <a:extLst>
                <a:ext uri="{FF2B5EF4-FFF2-40B4-BE49-F238E27FC236}">
                  <a16:creationId xmlns:a16="http://schemas.microsoft.com/office/drawing/2014/main" id="{1A285E7B-9AB5-687D-7F20-715A17ABB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9765" y="2261048"/>
              <a:ext cx="910793" cy="1051207"/>
            </a:xfrm>
            <a:prstGeom prst="rect">
              <a:avLst/>
            </a:prstGeom>
          </p:spPr>
        </p:pic>
        <p:pic>
          <p:nvPicPr>
            <p:cNvPr id="16" name="Picture 15" descr="A blue hexagon with white text&#10;&#10;Description automatically generated">
              <a:extLst>
                <a:ext uri="{FF2B5EF4-FFF2-40B4-BE49-F238E27FC236}">
                  <a16:creationId xmlns:a16="http://schemas.microsoft.com/office/drawing/2014/main" id="{5F0F7410-1238-AF9A-9305-AB8109A71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4733" y="1447560"/>
              <a:ext cx="910793" cy="1051207"/>
            </a:xfrm>
            <a:prstGeom prst="rect">
              <a:avLst/>
            </a:prstGeom>
          </p:spPr>
        </p:pic>
        <p:pic>
          <p:nvPicPr>
            <p:cNvPr id="18" name="Picture 17" descr="A paper clip with eyes and a blue hexagon&#10;&#10;Description automatically generated">
              <a:extLst>
                <a:ext uri="{FF2B5EF4-FFF2-40B4-BE49-F238E27FC236}">
                  <a16:creationId xmlns:a16="http://schemas.microsoft.com/office/drawing/2014/main" id="{05A8E6EB-4119-AFAD-8EA5-DEC24B8DF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6594" y="1454705"/>
              <a:ext cx="910793" cy="1051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8652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EECB0-4CC9-9C0B-D435-5ACE26A2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8A8EAFD-8209-D437-BA71-EA75F2C11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7" y="1839686"/>
            <a:ext cx="5621572" cy="2611526"/>
          </a:xfrm>
        </p:spPr>
        <p:txBody>
          <a:bodyPr/>
          <a:lstStyle/>
          <a:p>
            <a:r>
              <a:rPr lang="en-US"/>
              <a:t>Implements ISO 19125: “a common architecture for geographic information”</a:t>
            </a:r>
          </a:p>
          <a:p>
            <a:pPr>
              <a:lnSpc>
                <a:spcPct val="150000"/>
              </a:lnSpc>
            </a:pPr>
            <a:r>
              <a:rPr lang="en-US"/>
              <a:t>Replaces the Spatial </a:t>
            </a:r>
            <a:r>
              <a:rPr lang="en-US" err="1"/>
              <a:t>sp</a:t>
            </a:r>
            <a:r>
              <a:rPr lang="en-US"/>
              <a:t> package</a:t>
            </a:r>
          </a:p>
          <a:p>
            <a:pPr>
              <a:lnSpc>
                <a:spcPct val="150000"/>
              </a:lnSpc>
            </a:pPr>
            <a:r>
              <a:rPr lang="en-US"/>
              <a:t>Built on top of GEOS, GDAL, and PRØJ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07131B-1677-6E67-8694-0394FEE9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sf (Simple Features) for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FA603A-AA0E-52BA-C31A-12FD3E1B3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718" y="1308638"/>
            <a:ext cx="2526224" cy="252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471446-7A47-DF43-1946-10530B950A91}"/>
              </a:ext>
            </a:extLst>
          </p:cNvPr>
          <p:cNvSpPr txBox="1"/>
          <p:nvPr/>
        </p:nvSpPr>
        <p:spPr>
          <a:xfrm>
            <a:off x="224056" y="1176118"/>
            <a:ext cx="562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latin typeface="Lucida Sans Typewriter" panose="020B0509030504030204" pitchFamily="49" charset="0"/>
              </a:rPr>
              <a:t>install.packages</a:t>
            </a:r>
            <a:r>
              <a:rPr lang="en-US">
                <a:latin typeface="Lucida Sans Typewriter" panose="020B0509030504030204" pitchFamily="49" charset="0"/>
              </a:rPr>
              <a:t>(“sf”)</a:t>
            </a:r>
          </a:p>
        </p:txBody>
      </p:sp>
    </p:spTree>
    <p:extLst>
      <p:ext uri="{BB962C8B-B14F-4D97-AF65-F5344CB8AC3E}">
        <p14:creationId xmlns:p14="http://schemas.microsoft.com/office/powerpoint/2010/main" val="2903016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4058" y="1157677"/>
            <a:ext cx="5795742" cy="1223573"/>
          </a:xfrm>
        </p:spPr>
        <p:txBody>
          <a:bodyPr/>
          <a:lstStyle/>
          <a:p>
            <a:r>
              <a:rPr lang="en-US"/>
              <a:t>Data request from Chris:</a:t>
            </a:r>
          </a:p>
          <a:p>
            <a:r>
              <a:rPr lang="en-US" sz="2000"/>
              <a:t>“A shapefile of the last 3 decennial population counts for all cities in Iowa.”</a:t>
            </a: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 + Data Science + GIS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D9289BD0-C4B0-4F6D-3FB5-B5E60C6E7420}"/>
              </a:ext>
            </a:extLst>
          </p:cNvPr>
          <p:cNvSpPr/>
          <p:nvPr/>
        </p:nvSpPr>
        <p:spPr>
          <a:xfrm>
            <a:off x="361950" y="2965450"/>
            <a:ext cx="857250" cy="114014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2FD27CB4-BE3D-F157-50EA-0DB2F8E9B4F9}"/>
              </a:ext>
            </a:extLst>
          </p:cNvPr>
          <p:cNvSpPr/>
          <p:nvPr/>
        </p:nvSpPr>
        <p:spPr>
          <a:xfrm>
            <a:off x="7785100" y="2965450"/>
            <a:ext cx="857250" cy="114014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09521B-7BF9-CFE8-48AA-5430C8A3D9D8}"/>
              </a:ext>
            </a:extLst>
          </p:cNvPr>
          <p:cNvGrpSpPr/>
          <p:nvPr/>
        </p:nvGrpSpPr>
        <p:grpSpPr>
          <a:xfrm>
            <a:off x="3121025" y="2999714"/>
            <a:ext cx="2762250" cy="1418658"/>
            <a:chOff x="1943100" y="3022599"/>
            <a:chExt cx="2762250" cy="14186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04897B-9EE1-3E33-E59B-E1A2A53EC688}"/>
                </a:ext>
              </a:extLst>
            </p:cNvPr>
            <p:cNvSpPr/>
            <p:nvPr/>
          </p:nvSpPr>
          <p:spPr>
            <a:xfrm>
              <a:off x="1943100" y="3022599"/>
              <a:ext cx="2762250" cy="141865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265608-9D4F-1C70-BB27-B8A2EAFE3156}"/>
                </a:ext>
              </a:extLst>
            </p:cNvPr>
            <p:cNvSpPr txBox="1"/>
            <p:nvPr/>
          </p:nvSpPr>
          <p:spPr>
            <a:xfrm>
              <a:off x="2032000" y="3056262"/>
              <a:ext cx="267335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 Script: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/>
                <a:t>Get population counts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/>
                <a:t>Get linework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/>
                <a:t>Join linework and population counts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/>
                <a:t>Output to shapefile and/or .gdb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/>
                <a:t>Visualize joined data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1CA55D-A280-B4C9-59E0-8638717E1FC1}"/>
              </a:ext>
            </a:extLst>
          </p:cNvPr>
          <p:cNvGrpSpPr/>
          <p:nvPr/>
        </p:nvGrpSpPr>
        <p:grpSpPr>
          <a:xfrm>
            <a:off x="7756525" y="2038350"/>
            <a:ext cx="914400" cy="669925"/>
            <a:chOff x="6394450" y="2216150"/>
            <a:chExt cx="914400" cy="6699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5A934A-1E04-57C0-9788-A1BCE2BEB121}"/>
                </a:ext>
              </a:extLst>
            </p:cNvPr>
            <p:cNvSpPr/>
            <p:nvPr/>
          </p:nvSpPr>
          <p:spPr>
            <a:xfrm>
              <a:off x="6394450" y="2216150"/>
              <a:ext cx="914400" cy="66992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E08D4A-3023-B1C9-0BDC-50FA6239574B}"/>
                </a:ext>
              </a:extLst>
            </p:cNvPr>
            <p:cNvSpPr txBox="1"/>
            <p:nvPr/>
          </p:nvSpPr>
          <p:spPr>
            <a:xfrm>
              <a:off x="6394450" y="2417861"/>
              <a:ext cx="876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shapefile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18072C-C46B-A699-A730-A8C5F717C4CA}"/>
              </a:ext>
            </a:extLst>
          </p:cNvPr>
          <p:cNvSpPr txBox="1"/>
          <p:nvPr/>
        </p:nvSpPr>
        <p:spPr>
          <a:xfrm>
            <a:off x="7950200" y="3479800"/>
            <a:ext cx="90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F925EE-ECD7-CE2E-537F-DB2FFC09C67E}"/>
              </a:ext>
            </a:extLst>
          </p:cNvPr>
          <p:cNvSpPr txBox="1"/>
          <p:nvPr/>
        </p:nvSpPr>
        <p:spPr>
          <a:xfrm>
            <a:off x="361950" y="3240929"/>
            <a:ext cx="109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Census Server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E647D2-3CD3-0A81-D6CF-08AE3E9F38B6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5883275" y="2393950"/>
            <a:ext cx="1873250" cy="1331925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651F84-EA01-BE3B-0365-3B5AD9E97D46}"/>
              </a:ext>
            </a:extLst>
          </p:cNvPr>
          <p:cNvCxnSpPr>
            <a:stCxn id="8" idx="3"/>
            <a:endCxn id="7" idx="2"/>
          </p:cNvCxnSpPr>
          <p:nvPr/>
        </p:nvCxnSpPr>
        <p:spPr>
          <a:xfrm flipV="1">
            <a:off x="5883275" y="3535522"/>
            <a:ext cx="1901825" cy="190353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973065-EAC8-94B3-BF10-6B627468D7A3}"/>
              </a:ext>
            </a:extLst>
          </p:cNvPr>
          <p:cNvCxnSpPr>
            <a:cxnSpLocks/>
          </p:cNvCxnSpPr>
          <p:nvPr/>
        </p:nvCxnSpPr>
        <p:spPr>
          <a:xfrm>
            <a:off x="1308100" y="3564094"/>
            <a:ext cx="1746250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134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055BA-1083-DA03-5400-60EEC3261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E68F058-7525-2992-66A5-904CF342E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7" y="1200150"/>
            <a:ext cx="5621572" cy="3251062"/>
          </a:xfrm>
        </p:spPr>
        <p:txBody>
          <a:bodyPr/>
          <a:lstStyle/>
          <a:p>
            <a:r>
              <a:rPr lang="en-US"/>
              <a:t>st_geometry(x) – Get the geometry of x</a:t>
            </a:r>
          </a:p>
          <a:p>
            <a:r>
              <a:rPr lang="en-US"/>
              <a:t>st_crs(x, …) – Identifies the coordinate reference system of x</a:t>
            </a:r>
          </a:p>
          <a:p>
            <a:r>
              <a:rPr lang="en-US"/>
              <a:t>st_join(x, y, join) – spatially join x and y</a:t>
            </a:r>
          </a:p>
          <a:p>
            <a:endParaRPr lang="en-US"/>
          </a:p>
          <a:p>
            <a:r>
              <a:rPr lang="en-US"/>
              <a:t>Spatial functions in sf have the suffix “st_” – very similar to postGIS functions!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DBD885-CA13-9FE8-3074-8947EA3E5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sf (Simple Features) for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A5499F-CB22-B50F-2339-414662DB4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718" y="1308638"/>
            <a:ext cx="2526224" cy="252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588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649A1-DD2F-6D0A-AD8D-34829374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3F5D485-320F-5468-7AE5-0F4668169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8829" y="1079527"/>
            <a:ext cx="6786342" cy="3232653"/>
          </a:xfrm>
        </p:spPr>
        <p:txBody>
          <a:bodyPr/>
          <a:lstStyle/>
          <a:p>
            <a:pPr algn="ctr"/>
            <a:r>
              <a:rPr lang="en-US"/>
              <a:t>Run Code File 2.R from within Posit Cloud</a:t>
            </a:r>
          </a:p>
          <a:p>
            <a:pPr algn="ctr"/>
            <a:endParaRPr lang="en-US"/>
          </a:p>
          <a:p>
            <a:pPr algn="ctr"/>
            <a:r>
              <a:rPr lang="en-US"/>
              <a:t>Tidyverse &amp; SF packages</a:t>
            </a:r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9F1FDE-E9B3-AA45-9AE5-0D25B551C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Break 2</a:t>
            </a:r>
          </a:p>
        </p:txBody>
      </p:sp>
    </p:spTree>
    <p:extLst>
      <p:ext uri="{BB962C8B-B14F-4D97-AF65-F5344CB8AC3E}">
        <p14:creationId xmlns:p14="http://schemas.microsoft.com/office/powerpoint/2010/main" val="1979065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2D7D0-3FBA-FB03-4491-E2AAC6245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AAF6EF-7398-869B-ECA4-7F94BD7959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8" y="1157677"/>
            <a:ext cx="3890742" cy="3232653"/>
          </a:xfrm>
        </p:spPr>
        <p:txBody>
          <a:bodyPr/>
          <a:lstStyle/>
          <a:p>
            <a:r>
              <a:rPr lang="en-US" sz="2200"/>
              <a:t>Provides an R Package for moving spatial data sets between R and ArcGIS Pro. </a:t>
            </a:r>
          </a:p>
          <a:p>
            <a:endParaRPr lang="en-US" sz="2200"/>
          </a:p>
          <a:p>
            <a:r>
              <a:rPr lang="en-US" sz="2200"/>
              <a:t>Allows for R-based geo-processing toolbox creation.</a:t>
            </a:r>
          </a:p>
          <a:p>
            <a:endParaRPr lang="en-US" sz="2200"/>
          </a:p>
          <a:p>
            <a:r>
              <a:rPr lang="en-US" sz="2200"/>
              <a:t>Windows only, sorry!</a:t>
            </a:r>
          </a:p>
          <a:p>
            <a:endParaRPr lang="en-US" sz="2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15EFB9-2A18-726F-E06C-2921A051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R/ArcGIS Bridge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3F7F73-75FB-C0A3-19D1-434924E584D9}"/>
              </a:ext>
            </a:extLst>
          </p:cNvPr>
          <p:cNvGrpSpPr/>
          <p:nvPr/>
        </p:nvGrpSpPr>
        <p:grpSpPr>
          <a:xfrm>
            <a:off x="4430486" y="1568314"/>
            <a:ext cx="4572000" cy="1796337"/>
            <a:chOff x="4228414" y="1056686"/>
            <a:chExt cx="4915586" cy="19313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58CF09-A607-AFE2-DA80-5CC56A9F8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2273" y="1790213"/>
              <a:ext cx="4067868" cy="119780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2148DE-1C73-171C-14FB-203E96492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8414" y="1056686"/>
              <a:ext cx="4915586" cy="733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0201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D6EB5-D40F-29E0-41CF-99849E986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91E3982-B42F-CDD0-6C9D-7107F38B6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8" y="1157677"/>
            <a:ext cx="3890742" cy="3232653"/>
          </a:xfrm>
        </p:spPr>
        <p:txBody>
          <a:bodyPr/>
          <a:lstStyle/>
          <a:p>
            <a:r>
              <a:rPr lang="en-US"/>
              <a:t>Provides an R Package for moving spatial data sets between R and ArcGIS Pro. </a:t>
            </a:r>
          </a:p>
          <a:p>
            <a:endParaRPr lang="en-US"/>
          </a:p>
          <a:p>
            <a:r>
              <a:rPr lang="en-US"/>
              <a:t>Allows for R-based geo-processing toolbox creation.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CE1A79-0F35-6A09-C341-34A66B3D6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R/ArcGIS Bridge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2E1EFE-8BB2-3545-B9D1-8F0AD62625A7}"/>
              </a:ext>
            </a:extLst>
          </p:cNvPr>
          <p:cNvGrpSpPr/>
          <p:nvPr/>
        </p:nvGrpSpPr>
        <p:grpSpPr>
          <a:xfrm>
            <a:off x="4430486" y="1568314"/>
            <a:ext cx="4572000" cy="1796337"/>
            <a:chOff x="4228414" y="1056686"/>
            <a:chExt cx="4915586" cy="19313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7D4D9BE-0C27-52F0-1C09-B38B4F676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2273" y="1790213"/>
              <a:ext cx="4067868" cy="119780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9519DB-7FC2-5140-6839-2F5F2AAE5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8414" y="1056686"/>
              <a:ext cx="4915586" cy="733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0094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A4F29-E702-760A-56A2-7CE9A29BA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9AFE61D-B450-D307-D58A-C7C04FE55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7" y="1157677"/>
            <a:ext cx="4133703" cy="3232653"/>
          </a:xfrm>
        </p:spPr>
        <p:txBody>
          <a:bodyPr/>
          <a:lstStyle/>
          <a:p>
            <a:r>
              <a:rPr lang="en-US"/>
              <a:t>Open ArcGIS Pro Options.</a:t>
            </a:r>
          </a:p>
          <a:p>
            <a:endParaRPr lang="en-US"/>
          </a:p>
          <a:p>
            <a:r>
              <a:rPr lang="en-US"/>
              <a:t>Select the Geoprocessing tab.</a:t>
            </a:r>
          </a:p>
          <a:p>
            <a:endParaRPr lang="en-US"/>
          </a:p>
          <a:p>
            <a:r>
              <a:rPr lang="en-US"/>
              <a:t>Scroll to  R-ArcGIS Support and install.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049B81-7330-EA1B-FE19-8E1D5BD5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R/ArcGIS Bridge - Install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72388-16E7-C852-7472-9D0CFA95A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243" y="1523854"/>
            <a:ext cx="1981477" cy="2095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DF2921-FCB1-EB98-86D4-C0FB320E0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45825"/>
            <a:ext cx="4311776" cy="1451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F5E0E9-6D6B-3C8A-C53E-2F9F9884D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647" y="1075736"/>
            <a:ext cx="1480668" cy="31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5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56F98-BBB8-0E4F-C018-27B716306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2F5280C-781C-340A-980F-8BB575992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7" y="1157677"/>
            <a:ext cx="4891640" cy="3232653"/>
          </a:xfrm>
        </p:spPr>
        <p:txBody>
          <a:bodyPr/>
          <a:lstStyle/>
          <a:p>
            <a:r>
              <a:rPr lang="en-US"/>
              <a:t>Install from R via the command: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F33685-4150-C4D4-CEC9-AD00979F1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R/ArcGIS Bridge - Install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A53B7D-107C-60F2-98A2-A3051E9E6F2B}"/>
              </a:ext>
            </a:extLst>
          </p:cNvPr>
          <p:cNvSpPr txBox="1"/>
          <p:nvPr/>
        </p:nvSpPr>
        <p:spPr>
          <a:xfrm>
            <a:off x="1320509" y="1664090"/>
            <a:ext cx="73250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err="1">
                <a:latin typeface="Lucida Sans Typewriter" panose="020B0509030504030204" pitchFamily="49" charset="0"/>
              </a:rPr>
              <a:t>install.packages</a:t>
            </a:r>
            <a:r>
              <a:rPr lang="en-US" b="1">
                <a:latin typeface="Lucida Sans Typewriter" panose="020B0509030504030204" pitchFamily="49" charset="0"/>
              </a:rPr>
              <a:t>("</a:t>
            </a:r>
            <a:r>
              <a:rPr lang="en-US" b="1" err="1">
                <a:latin typeface="Lucida Sans Typewriter" panose="020B0509030504030204" pitchFamily="49" charset="0"/>
              </a:rPr>
              <a:t>arcgisbinding</a:t>
            </a:r>
            <a:r>
              <a:rPr lang="en-US" b="1">
                <a:latin typeface="Lucida Sans Typewriter" panose="020B0509030504030204" pitchFamily="49" charset="0"/>
              </a:rPr>
              <a:t>",                  			        repos="https://r.esri.com",                  			        type="</a:t>
            </a:r>
            <a:r>
              <a:rPr lang="en-US" b="1" err="1">
                <a:latin typeface="Lucida Sans Typewriter" panose="020B0509030504030204" pitchFamily="49" charset="0"/>
              </a:rPr>
              <a:t>win.binary</a:t>
            </a:r>
            <a:r>
              <a:rPr lang="en-US" b="1">
                <a:latin typeface="Lucida Sans Typewriter" panose="020B0509030504030204" pitchFamily="49" charset="0"/>
              </a:rPr>
              <a:t>")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E301FD-DEE9-6CDB-13A1-088027605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64"/>
          <a:stretch/>
        </p:blipFill>
        <p:spPr>
          <a:xfrm>
            <a:off x="1500102" y="2667579"/>
            <a:ext cx="6323389" cy="180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8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1B85C-0E57-898D-8D0E-61675656D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A835650-1364-EC16-FA30-67B5128E6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7" y="1157677"/>
            <a:ext cx="8014252" cy="3232653"/>
          </a:xfrm>
        </p:spPr>
        <p:txBody>
          <a:bodyPr/>
          <a:lstStyle/>
          <a:p>
            <a:r>
              <a:rPr lang="en-US" sz="2000"/>
              <a:t>arc.open() - Open ArcGIS datasets, tables, rasters and layers</a:t>
            </a:r>
          </a:p>
          <a:p>
            <a:r>
              <a:rPr lang="en-US" sz="2000"/>
              <a:t>returns arc.dataset-class    (not a sf object, not a data frame)</a:t>
            </a:r>
          </a:p>
          <a:p>
            <a:endParaRPr lang="en-US" sz="2000"/>
          </a:p>
          <a:p>
            <a:r>
              <a:rPr lang="en-US" sz="2000"/>
              <a:t>arc.select() – Load a dataset into a standard data frame </a:t>
            </a:r>
          </a:p>
          <a:p>
            <a:endParaRPr lang="en-US" sz="2000"/>
          </a:p>
          <a:p>
            <a:r>
              <a:rPr lang="en-US" sz="2000"/>
              <a:t>arc.write() – Output data to shapefile, geodatabase, raster, more…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66D2A5-CB16-2928-4E94-3A0548DC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R/ArcGIS Bridge</a:t>
            </a:r>
          </a:p>
        </p:txBody>
      </p:sp>
    </p:spTree>
    <p:extLst>
      <p:ext uri="{BB962C8B-B14F-4D97-AF65-F5344CB8AC3E}">
        <p14:creationId xmlns:p14="http://schemas.microsoft.com/office/powerpoint/2010/main" val="3607815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F745E-ABBC-2CAB-F33C-629072FFE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0048C-64E6-ED85-8AFE-6A72A186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58" y="1045800"/>
            <a:ext cx="8695884" cy="857250"/>
          </a:xfrm>
        </p:spPr>
        <p:txBody>
          <a:bodyPr/>
          <a:lstStyle/>
          <a:p>
            <a:r>
              <a:rPr lang="en-US" dirty="0"/>
              <a:t>R and</a:t>
            </a:r>
            <a:br>
              <a:rPr lang="en-US" dirty="0"/>
            </a:br>
            <a:r>
              <a:rPr lang="en-US" dirty="0"/>
              <a:t>QGIS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26AA6-90F5-D929-43AE-B5E57B862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19"/>
          <a:stretch/>
        </p:blipFill>
        <p:spPr>
          <a:xfrm>
            <a:off x="2299063" y="99783"/>
            <a:ext cx="6844937" cy="494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25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0D5DB-DB37-E4D0-25EF-1322578B6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9455A63-CB5E-8EA8-046A-3EF37F5F1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6628" y="1075736"/>
            <a:ext cx="5019497" cy="3232653"/>
          </a:xfrm>
        </p:spPr>
        <p:txBody>
          <a:bodyPr/>
          <a:lstStyle/>
          <a:p>
            <a:r>
              <a:rPr lang="en-US"/>
              <a:t>Show ArcGIS Bridge in R</a:t>
            </a:r>
          </a:p>
          <a:p>
            <a:r>
              <a:rPr lang="en-US"/>
              <a:t>Read &amp; Write to geodatabase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0B5F60-E62A-F02B-49D9-71B9BF85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Demo 3</a:t>
            </a:r>
          </a:p>
        </p:txBody>
      </p:sp>
    </p:spTree>
    <p:extLst>
      <p:ext uri="{BB962C8B-B14F-4D97-AF65-F5344CB8AC3E}">
        <p14:creationId xmlns:p14="http://schemas.microsoft.com/office/powerpoint/2010/main" val="2395783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B3035-86E8-39FE-1F7D-C215C8FDD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28F9353-BD5F-67E4-DA63-017E583CD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8" y="1157677"/>
            <a:ext cx="3177820" cy="3232653"/>
          </a:xfrm>
        </p:spPr>
        <p:txBody>
          <a:bodyPr/>
          <a:lstStyle/>
          <a:p>
            <a:r>
              <a:rPr lang="en-US"/>
              <a:t>A list of useful R spatial links and resources used for this presentation. </a:t>
            </a:r>
          </a:p>
          <a:p>
            <a:pPr>
              <a:lnSpc>
                <a:spcPct val="150000"/>
              </a:lnSpc>
            </a:pPr>
            <a:r>
              <a:rPr lang="en-US" sz="1800">
                <a:hlinkClick r:id="rId2"/>
              </a:rPr>
              <a:t>https://cran.r-project.org/</a:t>
            </a:r>
            <a:endParaRPr lang="en-US" sz="1800"/>
          </a:p>
          <a:p>
            <a:r>
              <a:rPr lang="en-US" sz="1800">
                <a:hlinkClick r:id="rId3"/>
              </a:rPr>
              <a:t>https://posit.co/download/</a:t>
            </a:r>
            <a:br>
              <a:rPr lang="en-US" sz="1800">
                <a:hlinkClick r:id="rId3"/>
              </a:rPr>
            </a:br>
            <a:r>
              <a:rPr lang="en-US" sz="1800" err="1">
                <a:hlinkClick r:id="rId3"/>
              </a:rPr>
              <a:t>rstudio</a:t>
            </a:r>
            <a:r>
              <a:rPr lang="en-US" sz="1800">
                <a:hlinkClick r:id="rId3"/>
              </a:rPr>
              <a:t>-desktop/</a:t>
            </a:r>
            <a:endParaRPr lang="en-US" sz="1800"/>
          </a:p>
          <a:p>
            <a:r>
              <a:rPr lang="en-US" sz="1800">
                <a:hlinkClick r:id="rId4"/>
              </a:rPr>
              <a:t>https://www.tidyverse.org/</a:t>
            </a:r>
            <a:endParaRPr lang="en-US" sz="1800"/>
          </a:p>
          <a:p>
            <a:r>
              <a:rPr lang="en-US" sz="1800">
                <a:hlinkClick r:id="rId5"/>
              </a:rPr>
              <a:t>https://r-spatial.github.io/sf/</a:t>
            </a:r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E3FB8D-E5FC-4EBB-66F3-892F5A8A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F979C2D5-F220-FDF7-4AFD-31EF8B6E3669}"/>
              </a:ext>
            </a:extLst>
          </p:cNvPr>
          <p:cNvSpPr txBox="1">
            <a:spLocks/>
          </p:cNvSpPr>
          <p:nvPr/>
        </p:nvSpPr>
        <p:spPr bwMode="auto">
          <a:xfrm>
            <a:off x="3933318" y="1075736"/>
            <a:ext cx="3177820" cy="3314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rgbClr val="141313"/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>
                <a:hlinkClick r:id="rId6"/>
              </a:rPr>
              <a:t>https://r4ds.had.co.nz/</a:t>
            </a:r>
          </a:p>
          <a:p>
            <a:pPr>
              <a:lnSpc>
                <a:spcPct val="150000"/>
              </a:lnSpc>
            </a:pPr>
            <a:r>
              <a:rPr lang="en-US" sz="1800">
                <a:hlinkClick r:id="rId6"/>
              </a:rPr>
              <a:t>https://github.com/R-ArcGIS/</a:t>
            </a:r>
            <a:endParaRPr lang="en-US" sz="1800"/>
          </a:p>
          <a:p>
            <a:pPr>
              <a:lnSpc>
                <a:spcPct val="150000"/>
              </a:lnSpc>
            </a:pPr>
            <a:r>
              <a:rPr lang="en-US" sz="1800">
                <a:hlinkClick r:id="rId7"/>
              </a:rPr>
              <a:t>https://r.esri.com/</a:t>
            </a:r>
            <a:endParaRPr lang="en-US" sz="1800"/>
          </a:p>
          <a:p>
            <a:pPr defTabSz="914400">
              <a:lnSpc>
                <a:spcPct val="150000"/>
              </a:lnSpc>
            </a:pPr>
            <a:r>
              <a:rPr lang="en-US" sz="1800">
                <a:hlinkClick r:id="rId8"/>
              </a:rPr>
              <a:t>https://r.geocompx.org/</a:t>
            </a:r>
            <a:endParaRPr lang="en-US" sz="1800"/>
          </a:p>
          <a:p>
            <a:pPr defTabSz="914400"/>
            <a:r>
              <a:rPr lang="en-US" sz="1800">
                <a:hlinkClick r:id="rId9"/>
              </a:rPr>
              <a:t>https://walker-data.com/census-r/</a:t>
            </a:r>
            <a:endParaRPr lang="en-US" sz="1800"/>
          </a:p>
          <a:p>
            <a:pPr defTabSz="914400"/>
            <a:r>
              <a:rPr lang="en-US" sz="1800">
                <a:hlinkClick r:id="rId10"/>
              </a:rPr>
              <a:t>https://github.com/rstudio/cheatsheets/blob/main/sf.pdf</a:t>
            </a:r>
            <a:endParaRPr lang="en-US" sz="1800"/>
          </a:p>
          <a:p>
            <a:pPr defTabSz="914400"/>
            <a:endParaRPr lang="en-US" sz="1800"/>
          </a:p>
          <a:p>
            <a:pPr defTabSz="914400"/>
            <a:endParaRPr lang="en-US" sz="1800"/>
          </a:p>
          <a:p>
            <a:pPr defTabSz="914400">
              <a:lnSpc>
                <a:spcPct val="150000"/>
              </a:lnSpc>
            </a:pPr>
            <a:endParaRPr lang="en-US" sz="1800"/>
          </a:p>
          <a:p>
            <a:pPr defTabSz="914400"/>
            <a:endParaRPr lang="en-US" sz="1800"/>
          </a:p>
          <a:p>
            <a:pPr defTabSz="914400"/>
            <a:endParaRPr lang="en-US" sz="1800"/>
          </a:p>
          <a:p>
            <a:pPr defTabSz="914400"/>
            <a:endParaRPr lang="en-US" sz="1800"/>
          </a:p>
          <a:p>
            <a:pPr defTabSz="914400"/>
            <a:endParaRPr lang="en-US" sz="1800"/>
          </a:p>
          <a:p>
            <a:pPr defTabSz="91440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1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81169-0BAE-3061-F2BA-A99AF43A7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DBD3BB3-2C54-4D72-4DBF-CE1F6E15F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3290" y="1079336"/>
            <a:ext cx="5163282" cy="3232653"/>
          </a:xfrm>
        </p:spPr>
        <p:txBody>
          <a:bodyPr/>
          <a:lstStyle/>
          <a:p>
            <a:r>
              <a:rPr lang="en-US" sz="1600"/>
              <a:t>Example</a:t>
            </a:r>
          </a:p>
          <a:p>
            <a:r>
              <a:rPr lang="en-US" sz="1600"/>
              <a:t>Installing R / Using Posit Cloud</a:t>
            </a:r>
          </a:p>
          <a:p>
            <a:r>
              <a:rPr lang="en-US" sz="1600"/>
              <a:t>Interface Tour</a:t>
            </a:r>
          </a:p>
          <a:p>
            <a:r>
              <a:rPr lang="en-US" sz="1600" b="1"/>
              <a:t>Coding Break</a:t>
            </a:r>
          </a:p>
          <a:p>
            <a:r>
              <a:rPr lang="en-US" sz="1600"/>
              <a:t>Tidyverse</a:t>
            </a:r>
          </a:p>
          <a:p>
            <a:r>
              <a:rPr lang="en-US" sz="1600"/>
              <a:t>Simple Features</a:t>
            </a:r>
          </a:p>
          <a:p>
            <a:r>
              <a:rPr lang="en-US" sz="1600" b="1"/>
              <a:t>Coding Break</a:t>
            </a:r>
          </a:p>
          <a:p>
            <a:r>
              <a:rPr lang="en-US" sz="1600"/>
              <a:t>R + esri</a:t>
            </a:r>
          </a:p>
          <a:p>
            <a:r>
              <a:rPr lang="en-US" sz="1600"/>
              <a:t>R + QGIS</a:t>
            </a:r>
          </a:p>
          <a:p>
            <a:r>
              <a:rPr lang="en-US" sz="1600" b="1"/>
              <a:t>Code Demo</a:t>
            </a:r>
          </a:p>
          <a:p>
            <a:r>
              <a:rPr lang="en-US" sz="1600"/>
              <a:t>Questions</a:t>
            </a:r>
          </a:p>
          <a:p>
            <a:endParaRPr lang="en-US" sz="1600"/>
          </a:p>
          <a:p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5B3872-01E5-3128-D767-68D0B5EB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Science + R + GIS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5B6C11-9FC0-0C5C-F3FC-E4E984546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843317"/>
            <a:ext cx="3572193" cy="354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0E80BC-50B0-CAE5-A504-E5F8F10B5DEA}"/>
              </a:ext>
            </a:extLst>
          </p:cNvPr>
          <p:cNvSpPr txBox="1"/>
          <p:nvPr/>
        </p:nvSpPr>
        <p:spPr>
          <a:xfrm>
            <a:off x="7172619" y="4342469"/>
            <a:ext cx="2461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Image: https://www.opensourceforu.com/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35268-5B5D-0402-116B-CAED7D5CBD91}"/>
              </a:ext>
            </a:extLst>
          </p:cNvPr>
          <p:cNvSpPr txBox="1"/>
          <p:nvPr/>
        </p:nvSpPr>
        <p:spPr>
          <a:xfrm>
            <a:off x="1089708" y="1064659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Agenda:</a:t>
            </a:r>
          </a:p>
        </p:txBody>
      </p:sp>
    </p:spTree>
    <p:extLst>
      <p:ext uri="{BB962C8B-B14F-4D97-AF65-F5344CB8AC3E}">
        <p14:creationId xmlns:p14="http://schemas.microsoft.com/office/powerpoint/2010/main" val="317848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2592A-D6B9-96B9-8C15-1450E5505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C2F34-0834-951B-3589-43368D5F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824" y="1476375"/>
            <a:ext cx="3562351" cy="857250"/>
          </a:xfrm>
        </p:spPr>
        <p:txBody>
          <a:bodyPr/>
          <a:lstStyle/>
          <a:p>
            <a:pPr algn="ctr"/>
            <a:r>
              <a:rPr lang="en-US"/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E39A8-0631-C322-CC48-DE66695E13DC}"/>
              </a:ext>
            </a:extLst>
          </p:cNvPr>
          <p:cNvSpPr txBox="1"/>
          <p:nvPr/>
        </p:nvSpPr>
        <p:spPr>
          <a:xfrm>
            <a:off x="228598" y="4076086"/>
            <a:ext cx="86952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This institution is an equal opportunity provider. For the full non-discrimination statement or accommodation inquiries, go to </a:t>
            </a:r>
            <a:r>
              <a:rPr lang="en-US" sz="1100" u="sng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www.extension.iastate.edu/diversity/ext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.   </a:t>
            </a:r>
          </a:p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26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940EDAB2-F6D3-FECB-BA7F-1E146CE820B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37573" r="-37573"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78262-C632-6646-A162-8438E0CBB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1163320"/>
            <a:ext cx="4552950" cy="2875555"/>
          </a:xfrm>
        </p:spPr>
        <p:txBody>
          <a:bodyPr/>
          <a:lstStyle/>
          <a:p>
            <a:r>
              <a:rPr lang="en-US"/>
              <a:t>Jay Maxwell</a:t>
            </a:r>
          </a:p>
          <a:p>
            <a:r>
              <a:rPr lang="en-US">
                <a:hlinkClick r:id="rId3"/>
              </a:rPr>
              <a:t>jaym@iastate.edu</a:t>
            </a:r>
            <a:endParaRPr lang="en-US"/>
          </a:p>
          <a:p>
            <a:r>
              <a:rPr lang="en-US"/>
              <a:t>Chris Seeger</a:t>
            </a:r>
          </a:p>
          <a:p>
            <a:r>
              <a:rPr lang="en-US">
                <a:hlinkClick r:id="rId4"/>
              </a:rPr>
              <a:t>cjs@iastate.edu</a:t>
            </a:r>
            <a:endParaRPr lang="en-US"/>
          </a:p>
          <a:p>
            <a:endParaRPr lang="en-US"/>
          </a:p>
          <a:p>
            <a:r>
              <a:rPr lang="en-US"/>
              <a:t>                  Feedback Survey </a:t>
            </a:r>
            <a:r>
              <a:rPr lang="en-US">
                <a:sym typeface="Wingdings" panose="05000000000000000000" pitchFamily="2" charset="2"/>
              </a:rPr>
              <a:t>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32CE90-9E21-E24D-BA24-8BE10803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593D6-2B2E-3B43-A9BC-6D263E16DEF9}"/>
              </a:ext>
            </a:extLst>
          </p:cNvPr>
          <p:cNvSpPr txBox="1"/>
          <p:nvPr/>
        </p:nvSpPr>
        <p:spPr>
          <a:xfrm>
            <a:off x="228598" y="4076086"/>
            <a:ext cx="86952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This institution is an equal opportunity provider. For the full non-discrimination statement or accommodation inquiries, go to </a:t>
            </a:r>
            <a:r>
              <a:rPr lang="en-US" sz="1100" u="sng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www.extension.iastate.edu/diversity/ext</a:t>
            </a: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.   </a:t>
            </a:r>
          </a:p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48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57CCF-9F87-8BEB-F8AC-67271E9A0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1286F29-23BC-C282-9A6F-77971E4E9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8" y="1157677"/>
            <a:ext cx="3890742" cy="3232653"/>
          </a:xfrm>
        </p:spPr>
        <p:txBody>
          <a:bodyPr/>
          <a:lstStyle/>
          <a:p>
            <a:r>
              <a:rPr lang="en-US"/>
              <a:t>Install R</a:t>
            </a:r>
          </a:p>
          <a:p>
            <a:r>
              <a:rPr lang="en-US">
                <a:hlinkClick r:id="rId2"/>
              </a:rPr>
              <a:t>https://cran.r-project.org/</a:t>
            </a: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8B6ADE-11A3-8977-5937-FE7F348C8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Installing R and R 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94783-1636-2638-254A-C75009CA8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222" y="1157677"/>
            <a:ext cx="5105720" cy="27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33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FD412-D772-7B18-36BA-52ABEF6D3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DE340A7-7FC3-9447-EED4-E4EBA7499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8" y="1157677"/>
            <a:ext cx="3890742" cy="3232653"/>
          </a:xfrm>
        </p:spPr>
        <p:txBody>
          <a:bodyPr/>
          <a:lstStyle/>
          <a:p>
            <a:r>
              <a:rPr lang="en-US"/>
              <a:t>Install RStudio</a:t>
            </a:r>
          </a:p>
          <a:p>
            <a:r>
              <a:rPr lang="en-US">
                <a:hlinkClick r:id="rId2"/>
              </a:rPr>
              <a:t>https://posit.co/download/</a:t>
            </a:r>
            <a:br>
              <a:rPr lang="en-US">
                <a:hlinkClick r:id="rId2"/>
              </a:rPr>
            </a:br>
            <a:r>
              <a:rPr lang="en-US" err="1">
                <a:hlinkClick r:id="rId2"/>
              </a:rPr>
              <a:t>rstudio</a:t>
            </a:r>
            <a:r>
              <a:rPr lang="en-US">
                <a:hlinkClick r:id="rId2"/>
              </a:rPr>
              <a:t>-desktop/</a:t>
            </a: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F90E1A-E374-B05A-5433-86AEB0DE7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Installing R and R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58413-CB3A-FE74-4B90-4D7BAAD9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547" y="1921410"/>
            <a:ext cx="4106030" cy="2483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518903-C394-0AB9-3E57-786344300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017" y="1118932"/>
            <a:ext cx="3471915" cy="66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95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65E0A-A2BD-E89D-6793-2200DD851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A192CB5-0341-97EA-F5A4-E2637D71C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8" y="1157677"/>
            <a:ext cx="3890742" cy="3232653"/>
          </a:xfrm>
        </p:spPr>
        <p:txBody>
          <a:bodyPr/>
          <a:lstStyle/>
          <a:p>
            <a:r>
              <a:rPr lang="en-US" sz="2200"/>
              <a:t>We have a shared workspace on Posit Cloud for today’s session.</a:t>
            </a:r>
          </a:p>
          <a:p>
            <a:endParaRPr lang="en-US" sz="2200"/>
          </a:p>
          <a:p>
            <a:r>
              <a:rPr lang="en-US" sz="2200"/>
              <a:t>Create an account and log in. </a:t>
            </a:r>
          </a:p>
          <a:p>
            <a:endParaRPr lang="en-US" sz="2200"/>
          </a:p>
          <a:p>
            <a:r>
              <a:rPr lang="en-US" sz="2200"/>
              <a:t>Workspace link will be shared soon!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C83D14-EE82-87FB-2EDD-7B6522058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Installing R and R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5808F0-DC98-4D5A-A7A2-CD2E011D5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75736"/>
            <a:ext cx="1762371" cy="457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21F36D-7F04-E9C6-F2EB-C762AB9C0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95" y="1042831"/>
            <a:ext cx="2151607" cy="334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8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93CCC-5E19-3304-9A20-9B1DCD50C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43F7EAD-DED1-EF64-6BAD-A11D2064E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8" y="1157677"/>
            <a:ext cx="3890742" cy="3232653"/>
          </a:xfrm>
        </p:spPr>
        <p:txBody>
          <a:bodyPr/>
          <a:lstStyle/>
          <a:p>
            <a:r>
              <a:rPr lang="en-US" sz="1800" b="1"/>
              <a:t>All the features of the Desktop application using a browser. </a:t>
            </a:r>
          </a:p>
          <a:p>
            <a:endParaRPr lang="en-US" sz="1800" b="1"/>
          </a:p>
          <a:p>
            <a:r>
              <a:rPr lang="en-US" sz="1800" b="1"/>
              <a:t>Customize the application via </a:t>
            </a:r>
            <a:br>
              <a:rPr lang="en-US" sz="1800" b="1"/>
            </a:br>
            <a:r>
              <a:rPr lang="en-US" sz="1800" b="1"/>
              <a:t> Tools </a:t>
            </a:r>
            <a:r>
              <a:rPr lang="en-US" sz="1800" b="1">
                <a:sym typeface="Wingdings" panose="05000000000000000000" pitchFamily="2" charset="2"/>
              </a:rPr>
              <a:t> </a:t>
            </a:r>
            <a:r>
              <a:rPr lang="en-US" sz="1800" b="1"/>
              <a:t>Global Options</a:t>
            </a:r>
          </a:p>
          <a:p>
            <a:endParaRPr lang="en-US" sz="1800" b="1"/>
          </a:p>
          <a:p>
            <a:r>
              <a:rPr lang="en-US" sz="1800" b="1"/>
              <a:t>Alt-Shift-K for keyboard shortcut quick reference. </a:t>
            </a:r>
          </a:p>
          <a:p>
            <a:endParaRPr lang="en-US" sz="2000"/>
          </a:p>
          <a:p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AA1BEA-C35F-A3E6-CE12-4BA18184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Rstudio / Posit Cloud Tour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649787-FE7B-9713-F7E5-501C4B1BDBDF}"/>
              </a:ext>
            </a:extLst>
          </p:cNvPr>
          <p:cNvGrpSpPr/>
          <p:nvPr/>
        </p:nvGrpSpPr>
        <p:grpSpPr>
          <a:xfrm>
            <a:off x="4408227" y="1502195"/>
            <a:ext cx="4282021" cy="2543616"/>
            <a:chOff x="4408227" y="1502195"/>
            <a:chExt cx="4282021" cy="25436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9E5E1CB-EABA-7AE7-76CE-38F50FFDD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8227" y="1502195"/>
              <a:ext cx="4282021" cy="2543616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608C6F-70D2-74BB-1536-DB90382FEFFB}"/>
                </a:ext>
              </a:extLst>
            </p:cNvPr>
            <p:cNvSpPr/>
            <p:nvPr/>
          </p:nvSpPr>
          <p:spPr>
            <a:xfrm>
              <a:off x="6815108" y="3678072"/>
              <a:ext cx="1765958" cy="285853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3C03842-6800-3E4C-85AA-A000EE80A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803" y="1179575"/>
            <a:ext cx="3846868" cy="30707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7E5333-326E-402F-865F-A5616638C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514" y="1098621"/>
            <a:ext cx="3362772" cy="32326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C903C5-A940-2583-C5FC-95A81C62BD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37630" y="1217594"/>
            <a:ext cx="4776717" cy="22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3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8E8EB-A922-3C74-1FD4-A49A56AE9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F5343F0-8FC3-E394-6F44-7C3686161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8" y="1157678"/>
            <a:ext cx="3890742" cy="514174"/>
          </a:xfrm>
        </p:spPr>
        <p:txBody>
          <a:bodyPr/>
          <a:lstStyle/>
          <a:p>
            <a:r>
              <a:rPr lang="en-US"/>
              <a:t>Four Panel Interface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1261EA-92A2-41E7-E202-F28F47F7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Rstudio / Posit Cloud Tour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FA5FDB-5486-DF27-9975-E6D0052824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37630" y="1217594"/>
            <a:ext cx="4776717" cy="2293720"/>
          </a:xfrm>
          <a:prstGeom prst="rect">
            <a:avLst/>
          </a:prstGeom>
        </p:spPr>
      </p:pic>
      <p:sp>
        <p:nvSpPr>
          <p:cNvPr id="7" name="Subtitle 1">
            <a:extLst>
              <a:ext uri="{FF2B5EF4-FFF2-40B4-BE49-F238E27FC236}">
                <a16:creationId xmlns:a16="http://schemas.microsoft.com/office/drawing/2014/main" id="{2E87DE79-4671-F696-59FE-FB36E0362357}"/>
              </a:ext>
            </a:extLst>
          </p:cNvPr>
          <p:cNvSpPr txBox="1">
            <a:spLocks/>
          </p:cNvSpPr>
          <p:nvPr/>
        </p:nvSpPr>
        <p:spPr bwMode="auto">
          <a:xfrm>
            <a:off x="451520" y="1617152"/>
            <a:ext cx="3890742" cy="3232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rgbClr val="141313"/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000"/>
              <a:t>Top Left: Scripts</a:t>
            </a:r>
          </a:p>
          <a:p>
            <a:pPr defTabSz="914400"/>
            <a:r>
              <a:rPr lang="en-US" sz="2000"/>
              <a:t>Top Right: Environment, History</a:t>
            </a:r>
          </a:p>
          <a:p>
            <a:pPr defTabSz="914400"/>
            <a:r>
              <a:rPr lang="en-US" sz="2000"/>
              <a:t>Bottom Left: Console, Terminal</a:t>
            </a:r>
          </a:p>
          <a:p>
            <a:pPr defTabSz="914400"/>
            <a:r>
              <a:rPr lang="en-US" sz="2000"/>
              <a:t>Bottom Right: Files, Plots, Packages, Help</a:t>
            </a:r>
          </a:p>
          <a:p>
            <a:pPr defTabSz="914400"/>
            <a:endParaRPr lang="en-US" sz="2000"/>
          </a:p>
          <a:p>
            <a:pPr defTabSz="914400"/>
            <a:r>
              <a:rPr lang="en-US" sz="2000"/>
              <a:t>Pane and tab locations are fully customizable!</a:t>
            </a:r>
          </a:p>
          <a:p>
            <a:pPr defTabSz="914400"/>
            <a:endParaRPr lang="en-US"/>
          </a:p>
          <a:p>
            <a:pPr defTabSz="914400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F8B8D2-582E-E90A-7B5F-5AA499EC26EA}"/>
              </a:ext>
            </a:extLst>
          </p:cNvPr>
          <p:cNvSpPr/>
          <p:nvPr/>
        </p:nvSpPr>
        <p:spPr>
          <a:xfrm>
            <a:off x="4140147" y="1082560"/>
            <a:ext cx="2547257" cy="1719943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1330EB-36F2-7943-F022-EFED3F33E9DD}"/>
              </a:ext>
            </a:extLst>
          </p:cNvPr>
          <p:cNvSpPr/>
          <p:nvPr/>
        </p:nvSpPr>
        <p:spPr>
          <a:xfrm>
            <a:off x="6584898" y="1200909"/>
            <a:ext cx="2547257" cy="1719943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075730-6759-25B3-7266-5E0DBD05E06E}"/>
              </a:ext>
            </a:extLst>
          </p:cNvPr>
          <p:cNvSpPr/>
          <p:nvPr/>
        </p:nvSpPr>
        <p:spPr>
          <a:xfrm>
            <a:off x="4064863" y="2387016"/>
            <a:ext cx="2547257" cy="1435726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A99685-E678-2F3D-FA1B-55A373BFF3ED}"/>
              </a:ext>
            </a:extLst>
          </p:cNvPr>
          <p:cNvSpPr/>
          <p:nvPr/>
        </p:nvSpPr>
        <p:spPr>
          <a:xfrm>
            <a:off x="6317513" y="2245158"/>
            <a:ext cx="2855733" cy="1553933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1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uiExpand="1" animBg="1"/>
      <p:bldP spid="8" grpId="1" uiExpand="1" animBg="1"/>
      <p:bldP spid="4" grpId="0" uiExpand="1" animBg="1"/>
      <p:bldP spid="4" grpId="1" uiExpand="1" animBg="1"/>
      <p:bldP spid="5" grpId="0" uiExpand="1" animBg="1"/>
      <p:bldP spid="5" grpId="1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29EF0-1C9C-F00C-A04F-708D97D05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6F3F2D1-35B0-EC67-C637-FEED0CF9E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58" y="1157677"/>
            <a:ext cx="3890742" cy="3232653"/>
          </a:xfrm>
        </p:spPr>
        <p:txBody>
          <a:bodyPr/>
          <a:lstStyle/>
          <a:p>
            <a:r>
              <a:rPr lang="en-US" b="1"/>
              <a:t>Scripts Tab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Can have multiple tabs open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Outline view produced by labeling code sections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Run individual lines, blocks, entire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9B0618-76F2-DBE0-1A24-3FA99DD73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Rstudio / Posit Cloud Tour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939E3-8309-5088-DE44-E8DF188056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77795" y="1157677"/>
            <a:ext cx="3559371" cy="2734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AC0E0-B723-1D76-7209-12815B81A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20345" y="330883"/>
            <a:ext cx="1007883" cy="48397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D1D91A-3E7C-2674-ADE7-CF6E5C7CFB8A}"/>
              </a:ext>
            </a:extLst>
          </p:cNvPr>
          <p:cNvSpPr/>
          <p:nvPr/>
        </p:nvSpPr>
        <p:spPr>
          <a:xfrm>
            <a:off x="7812596" y="300951"/>
            <a:ext cx="517743" cy="3112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43338"/>
      </p:ext>
    </p:extLst>
  </p:cSld>
  <p:clrMapOvr>
    <a:masterClrMapping/>
  </p:clrMapOvr>
</p:sld>
</file>

<file path=ppt/theme/theme1.xml><?xml version="1.0" encoding="utf-8"?>
<a:theme xmlns:a="http://schemas.openxmlformats.org/drawingml/2006/main" name="NewExtensionTemplate">
  <a:themeElements>
    <a:clrScheme name="ISUEO Colors">
      <a:dk1>
        <a:srgbClr val="141313"/>
      </a:dk1>
      <a:lt1>
        <a:srgbClr val="FFFFFE"/>
      </a:lt1>
      <a:dk2>
        <a:srgbClr val="DC002A"/>
      </a:dk2>
      <a:lt2>
        <a:srgbClr val="F1AA48"/>
      </a:lt2>
      <a:accent1>
        <a:srgbClr val="C6C99D"/>
      </a:accent1>
      <a:accent2>
        <a:srgbClr val="88955B"/>
      </a:accent2>
      <a:accent3>
        <a:srgbClr val="5C7A8A"/>
      </a:accent3>
      <a:accent4>
        <a:srgbClr val="490F14"/>
      </a:accent4>
      <a:accent5>
        <a:srgbClr val="F3D06D"/>
      </a:accent5>
      <a:accent6>
        <a:srgbClr val="8A847C"/>
      </a:accent6>
      <a:hlink>
        <a:srgbClr val="DC002A"/>
      </a:hlink>
      <a:folHlink>
        <a:srgbClr val="6C032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ExtensionTemplateStraight518" id="{4D1ADA0E-8FF3-DF44-A4ED-53063ECC8412}" vid="{41FEAACC-51D9-BA40-9EE0-8E5CED4FBC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NewExtensionTemplate</Template>
  <TotalTime>8269</TotalTime>
  <Words>1306</Words>
  <Application>Microsoft Office PowerPoint</Application>
  <PresentationFormat>On-screen Show (16:9)</PresentationFormat>
  <Paragraphs>211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Black</vt:lpstr>
      <vt:lpstr>Calibri</vt:lpstr>
      <vt:lpstr>Lucida Sans Typewriter</vt:lpstr>
      <vt:lpstr>Wingdings</vt:lpstr>
      <vt:lpstr>NewExtensionTemplate</vt:lpstr>
      <vt:lpstr>Spatial Data Science and R</vt:lpstr>
      <vt:lpstr>R + Data Science + GIS</vt:lpstr>
      <vt:lpstr>Data Science + R + GIS</vt:lpstr>
      <vt:lpstr>Installing R and R Studio</vt:lpstr>
      <vt:lpstr>Installing R and R Studio</vt:lpstr>
      <vt:lpstr>Installing R and R Studio</vt:lpstr>
      <vt:lpstr>Rstudio / Posit Cloud Tour</vt:lpstr>
      <vt:lpstr>Rstudio / Posit Cloud Tour</vt:lpstr>
      <vt:lpstr>Rstudio / Posit Cloud Tour</vt:lpstr>
      <vt:lpstr>Rstudio / Posit Cloud Tour</vt:lpstr>
      <vt:lpstr>Rstudio / Posit Cloud Tour</vt:lpstr>
      <vt:lpstr>Rstudio / Posit Cloud Tour</vt:lpstr>
      <vt:lpstr>Code Break 1</vt:lpstr>
      <vt:lpstr>R for Data Science</vt:lpstr>
      <vt:lpstr>The Tidyverse</vt:lpstr>
      <vt:lpstr>The Tidyverse</vt:lpstr>
      <vt:lpstr>The Tidyverse</vt:lpstr>
      <vt:lpstr>The Tidyverse</vt:lpstr>
      <vt:lpstr>sf (Simple Features) for R</vt:lpstr>
      <vt:lpstr>sf (Simple Features) for R</vt:lpstr>
      <vt:lpstr>Code Break 2</vt:lpstr>
      <vt:lpstr>R/ArcGIS Bridge</vt:lpstr>
      <vt:lpstr>R/ArcGIS Bridge</vt:lpstr>
      <vt:lpstr>R/ArcGIS Bridge - Install</vt:lpstr>
      <vt:lpstr>R/ArcGIS Bridge - Install</vt:lpstr>
      <vt:lpstr>R/ArcGIS Bridge</vt:lpstr>
      <vt:lpstr>R and QGIS</vt:lpstr>
      <vt:lpstr>Code Demo 3</vt:lpstr>
      <vt:lpstr>Resources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presentation title</dc:title>
  <dc:creator>Bagley, Megan E [EOADV]</dc:creator>
  <cp:lastModifiedBy>Maxwell, Jay R [COMXT]</cp:lastModifiedBy>
  <cp:revision>53</cp:revision>
  <dcterms:created xsi:type="dcterms:W3CDTF">2020-01-24T15:41:12Z</dcterms:created>
  <dcterms:modified xsi:type="dcterms:W3CDTF">2024-04-17T11:58:15Z</dcterms:modified>
</cp:coreProperties>
</file>